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4" r:id="rId5"/>
    <p:sldId id="259" r:id="rId6"/>
    <p:sldId id="260" r:id="rId7"/>
    <p:sldId id="269" r:id="rId8"/>
    <p:sldId id="270" r:id="rId9"/>
    <p:sldId id="272" r:id="rId10"/>
    <p:sldId id="265" r:id="rId11"/>
    <p:sldId id="273" r:id="rId12"/>
    <p:sldId id="274" r:id="rId13"/>
    <p:sldId id="275" r:id="rId14"/>
    <p:sldId id="276" r:id="rId15"/>
    <p:sldId id="277" r:id="rId16"/>
    <p:sldId id="278" r:id="rId17"/>
    <p:sldId id="266" r:id="rId18"/>
    <p:sldId id="268" r:id="rId19"/>
    <p:sldId id="279" r:id="rId20"/>
    <p:sldId id="267" r:id="rId21"/>
    <p:sldId id="280" r:id="rId22"/>
    <p:sldId id="281" r:id="rId23"/>
    <p:sldId id="282" r:id="rId24"/>
    <p:sldId id="283" r:id="rId25"/>
    <p:sldId id="284" r:id="rId26"/>
    <p:sldId id="285" r:id="rId27"/>
    <p:sldId id="286" r:id="rId28"/>
    <p:sldId id="287" r:id="rId29"/>
    <p:sldId id="288" r:id="rId30"/>
    <p:sldId id="289" r:id="rId31"/>
    <p:sldId id="290" r:id="rId32"/>
    <p:sldId id="291" r:id="rId33"/>
    <p:sldId id="292" r:id="rId34"/>
    <p:sldId id="262" r:id="rId3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A2E77-087F-4AE6-A475-5A25C702C6A9}" type="datetimeFigureOut">
              <a:rPr lang="ru-RU" smtClean="0"/>
              <a:t>05.10.2023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C2106-7CB3-47A7-9F07-640793BA4E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96294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A2E77-087F-4AE6-A475-5A25C702C6A9}" type="datetimeFigureOut">
              <a:rPr lang="ru-RU" smtClean="0"/>
              <a:t>05.10.2023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C2106-7CB3-47A7-9F07-640793BA4E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92897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A2E77-087F-4AE6-A475-5A25C702C6A9}" type="datetimeFigureOut">
              <a:rPr lang="ru-RU" smtClean="0"/>
              <a:t>05.10.2023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C2106-7CB3-47A7-9F07-640793BA4E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8187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A2E77-087F-4AE6-A475-5A25C702C6A9}" type="datetimeFigureOut">
              <a:rPr lang="ru-RU" smtClean="0"/>
              <a:t>05.10.2023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C2106-7CB3-47A7-9F07-640793BA4E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5010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A2E77-087F-4AE6-A475-5A25C702C6A9}" type="datetimeFigureOut">
              <a:rPr lang="ru-RU" smtClean="0"/>
              <a:t>05.10.2023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C2106-7CB3-47A7-9F07-640793BA4E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7318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A2E77-087F-4AE6-A475-5A25C702C6A9}" type="datetimeFigureOut">
              <a:rPr lang="ru-RU" smtClean="0"/>
              <a:t>05.10.2023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C2106-7CB3-47A7-9F07-640793BA4E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60456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A2E77-087F-4AE6-A475-5A25C702C6A9}" type="datetimeFigureOut">
              <a:rPr lang="ru-RU" smtClean="0"/>
              <a:t>05.10.2023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C2106-7CB3-47A7-9F07-640793BA4E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8094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A2E77-087F-4AE6-A475-5A25C702C6A9}" type="datetimeFigureOut">
              <a:rPr lang="ru-RU" smtClean="0"/>
              <a:t>05.10.2023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C2106-7CB3-47A7-9F07-640793BA4E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9783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A2E77-087F-4AE6-A475-5A25C702C6A9}" type="datetimeFigureOut">
              <a:rPr lang="ru-RU" smtClean="0"/>
              <a:t>05.10.2023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C2106-7CB3-47A7-9F07-640793BA4E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4313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A2E77-087F-4AE6-A475-5A25C702C6A9}" type="datetimeFigureOut">
              <a:rPr lang="ru-RU" smtClean="0"/>
              <a:t>05.10.2023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C2106-7CB3-47A7-9F07-640793BA4E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19170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A2E77-087F-4AE6-A475-5A25C702C6A9}" type="datetimeFigureOut">
              <a:rPr lang="ru-RU" smtClean="0"/>
              <a:t>05.10.2023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C2106-7CB3-47A7-9F07-640793BA4E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9907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2A2E77-087F-4AE6-A475-5A25C702C6A9}" type="datetimeFigureOut">
              <a:rPr lang="ru-RU" smtClean="0"/>
              <a:t>05.10.2023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FC2106-7CB3-47A7-9F07-640793BA4E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2522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3200" b="1" dirty="0" err="1"/>
              <a:t>Профориентационная</a:t>
            </a:r>
            <a:r>
              <a:rPr lang="ru-RU" sz="3200" b="1" dirty="0"/>
              <a:t> работа школы в условиях сетевого взаимодействия образовательных организаций и </a:t>
            </a:r>
            <a:r>
              <a:rPr lang="ru-RU" sz="3200" b="1" dirty="0" smtClean="0"/>
              <a:t>работодателей</a:t>
            </a:r>
            <a:endParaRPr lang="ru-RU" sz="32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2346180"/>
          </a:xfrm>
        </p:spPr>
        <p:txBody>
          <a:bodyPr>
            <a:normAutofit fontScale="92500" lnSpcReduction="20000"/>
          </a:bodyPr>
          <a:lstStyle/>
          <a:p>
            <a:pPr algn="r"/>
            <a:r>
              <a:rPr lang="ru-RU" dirty="0" err="1" smtClean="0"/>
              <a:t>Чепурин</a:t>
            </a:r>
            <a:r>
              <a:rPr lang="ru-RU" dirty="0" smtClean="0"/>
              <a:t> Анатолий Викторович</a:t>
            </a:r>
          </a:p>
          <a:p>
            <a:pPr algn="r"/>
            <a:r>
              <a:rPr lang="ru-RU" dirty="0"/>
              <a:t>аспирант 4 курса отделения заочного обучения </a:t>
            </a:r>
            <a:endParaRPr lang="ru-RU" dirty="0" smtClean="0"/>
          </a:p>
          <a:p>
            <a:pPr algn="r"/>
            <a:r>
              <a:rPr lang="ru-RU" dirty="0"/>
              <a:t>Научно-квалификационная работа</a:t>
            </a:r>
            <a:br>
              <a:rPr lang="ru-RU" dirty="0"/>
            </a:br>
            <a:r>
              <a:rPr lang="ru-RU" dirty="0"/>
              <a:t>по направлению 44.06.01 «Образование и педагогические науки</a:t>
            </a:r>
            <a:r>
              <a:rPr lang="ru-RU" dirty="0" smtClean="0"/>
              <a:t>»</a:t>
            </a:r>
          </a:p>
          <a:p>
            <a:pPr algn="r"/>
            <a:r>
              <a:rPr lang="ru-RU" dirty="0"/>
              <a:t>Научный руководитель:</a:t>
            </a:r>
            <a:br>
              <a:rPr lang="ru-RU" dirty="0"/>
            </a:br>
            <a:r>
              <a:rPr lang="ru-RU" dirty="0"/>
              <a:t>кандидат педагогических наук, доцент, заведующая кафедрой социальных и гуманитарных дисциплин Лебедева Галина Анатольевна</a:t>
            </a:r>
          </a:p>
          <a:p>
            <a:pPr algn="r"/>
            <a:endParaRPr lang="ru-RU" dirty="0"/>
          </a:p>
          <a:p>
            <a:pPr algn="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43790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Выявить подходы к понятию, структуре процесса и результатам профессиональной ориентации школьников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Система мероприятий… (Положение о системе ПО…)</a:t>
            </a:r>
          </a:p>
          <a:p>
            <a:r>
              <a:rPr lang="ru-RU" dirty="0" smtClean="0"/>
              <a:t>Совокупность организационных мероприятий….</a:t>
            </a:r>
          </a:p>
          <a:p>
            <a:r>
              <a:rPr lang="ru-RU" dirty="0" smtClean="0"/>
              <a:t>Профпросвещение + профотбор + адаптация + </a:t>
            </a:r>
            <a:r>
              <a:rPr lang="ru-RU" dirty="0" err="1" smtClean="0"/>
              <a:t>профвоспитание</a:t>
            </a:r>
            <a:r>
              <a:rPr lang="ru-RU" dirty="0" smtClean="0"/>
              <a:t> + </a:t>
            </a:r>
            <a:r>
              <a:rPr lang="ru-RU" dirty="0" err="1" smtClean="0"/>
              <a:t>профконсультирование</a:t>
            </a:r>
            <a:r>
              <a:rPr lang="ru-RU" dirty="0" smtClean="0"/>
              <a:t>…</a:t>
            </a:r>
          </a:p>
          <a:p>
            <a:r>
              <a:rPr lang="ru-RU" dirty="0" smtClean="0"/>
              <a:t>Консолидация профессиональных интересов субъектов…</a:t>
            </a:r>
          </a:p>
          <a:p>
            <a:r>
              <a:rPr lang="ru-RU" dirty="0" smtClean="0"/>
              <a:t>Процесс усвоения совокупности знаний</a:t>
            </a:r>
          </a:p>
          <a:p>
            <a:r>
              <a:rPr lang="ru-RU" dirty="0" smtClean="0"/>
              <a:t>Специально организованная помощь по оптимизации процессов профессионального самоопределения…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663363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Выявить подходы к понятию, структуре процесса и результатам профессиональной ориентации школьников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l="32134" t="28374" r="27259" b="12805"/>
          <a:stretch/>
        </p:blipFill>
        <p:spPr>
          <a:xfrm>
            <a:off x="3205213" y="1825625"/>
            <a:ext cx="5909911" cy="4815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2423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Выявить подходы к понятию, структуре процесса и результатам профессиональной ориентации школьников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Профессиональное самоопределение</a:t>
            </a:r>
          </a:p>
          <a:p>
            <a:pPr lvl="1"/>
            <a:r>
              <a:rPr lang="ru-RU" dirty="0" smtClean="0"/>
              <a:t>Философия (</a:t>
            </a:r>
            <a:r>
              <a:rPr lang="ru-RU" dirty="0" err="1" smtClean="0"/>
              <a:t>Т.В.Рогачева</a:t>
            </a:r>
            <a:r>
              <a:rPr lang="ru-RU" dirty="0" smtClean="0"/>
              <a:t>, </a:t>
            </a:r>
            <a:r>
              <a:rPr lang="ru-RU" dirty="0" err="1" smtClean="0"/>
              <a:t>Н.Д.Скосырева</a:t>
            </a:r>
            <a:r>
              <a:rPr lang="ru-RU" dirty="0" smtClean="0"/>
              <a:t>, </a:t>
            </a:r>
            <a:r>
              <a:rPr lang="ru-RU" dirty="0" err="1" smtClean="0"/>
              <a:t>Е.С.Удалова</a:t>
            </a:r>
            <a:r>
              <a:rPr lang="ru-RU" dirty="0" smtClean="0"/>
              <a:t>) – социально-историческое явление (свобода распоряжения своими индивидуальными способностями…для достижения социально профессиональной определенности</a:t>
            </a:r>
          </a:p>
          <a:p>
            <a:pPr lvl="1"/>
            <a:r>
              <a:rPr lang="ru-RU" dirty="0" smtClean="0"/>
              <a:t>Социология (</a:t>
            </a:r>
            <a:r>
              <a:rPr lang="ru-RU" dirty="0" err="1" smtClean="0"/>
              <a:t>М.А.Дьякова</a:t>
            </a:r>
            <a:r>
              <a:rPr lang="ru-RU" dirty="0" smtClean="0"/>
              <a:t>, Е.В. Лобова, Е.В. Фролова) – компонент социального развития человека – определение своего места в социальной и профессиональной структурах общества…</a:t>
            </a:r>
          </a:p>
          <a:p>
            <a:pPr lvl="1"/>
            <a:r>
              <a:rPr lang="ru-RU" dirty="0" smtClean="0"/>
              <a:t>Экономика (</a:t>
            </a:r>
            <a:r>
              <a:rPr lang="ru-RU" dirty="0" err="1" smtClean="0"/>
              <a:t>Л.М.Сер</a:t>
            </a:r>
            <a:r>
              <a:rPr lang="ru-RU" dirty="0" smtClean="0"/>
              <a:t>, </a:t>
            </a:r>
            <a:r>
              <a:rPr lang="ru-RU" dirty="0" err="1" smtClean="0"/>
              <a:t>С.И.Сотникова</a:t>
            </a:r>
            <a:r>
              <a:rPr lang="ru-RU" dirty="0" smtClean="0"/>
              <a:t>, </a:t>
            </a:r>
            <a:r>
              <a:rPr lang="ru-RU" dirty="0" err="1" smtClean="0"/>
              <a:t>А.Л.Фурсов</a:t>
            </a:r>
            <a:r>
              <a:rPr lang="ru-RU" dirty="0" smtClean="0"/>
              <a:t>) – предмет целенаправленного управления</a:t>
            </a:r>
          </a:p>
          <a:p>
            <a:pPr lvl="1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18734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Выявить подходы к понятию, структуре процесса и результатам профессиональной ориентации школьников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Профессиональное самоопределение</a:t>
            </a:r>
          </a:p>
          <a:p>
            <a:pPr lvl="1"/>
            <a:r>
              <a:rPr lang="ru-RU" dirty="0" smtClean="0"/>
              <a:t>Психология (А.Н. </a:t>
            </a:r>
            <a:r>
              <a:rPr lang="ru-RU" dirty="0" err="1" smtClean="0"/>
              <a:t>Маслоу</a:t>
            </a:r>
            <a:r>
              <a:rPr lang="ru-RU" dirty="0" smtClean="0"/>
              <a:t>, </a:t>
            </a:r>
            <a:r>
              <a:rPr lang="ru-RU" dirty="0" err="1" smtClean="0"/>
              <a:t>Н.С.Пряжников</a:t>
            </a:r>
            <a:r>
              <a:rPr lang="ru-RU" dirty="0" smtClean="0"/>
              <a:t>, </a:t>
            </a:r>
            <a:r>
              <a:rPr lang="ru-RU" dirty="0" err="1" smtClean="0"/>
              <a:t>С.Н.Чистякова</a:t>
            </a:r>
            <a:r>
              <a:rPr lang="ru-RU" dirty="0" smtClean="0"/>
              <a:t>) – развитие субъектной позиции личности, становление ее авторской  позиции …</a:t>
            </a:r>
          </a:p>
          <a:p>
            <a:pPr lvl="1"/>
            <a:r>
              <a:rPr lang="ru-RU" dirty="0" smtClean="0"/>
              <a:t>Педагогика (</a:t>
            </a:r>
            <a:r>
              <a:rPr lang="ru-RU" dirty="0" err="1" smtClean="0"/>
              <a:t>Н.Э.Касаткина</a:t>
            </a:r>
            <a:r>
              <a:rPr lang="ru-RU" dirty="0" smtClean="0"/>
              <a:t>, В.Н. Дружинин, </a:t>
            </a:r>
            <a:r>
              <a:rPr lang="ru-RU" dirty="0" err="1" smtClean="0"/>
              <a:t>Е.А.Пахомова</a:t>
            </a:r>
            <a:r>
              <a:rPr lang="ru-RU" dirty="0" smtClean="0"/>
              <a:t>) – динамический процесс и результат интеграции личностью </a:t>
            </a:r>
            <a:r>
              <a:rPr lang="ru-RU" dirty="0" err="1" smtClean="0"/>
              <a:t>внутриличностных</a:t>
            </a:r>
            <a:r>
              <a:rPr lang="ru-RU" dirty="0" smtClean="0"/>
              <a:t> и </a:t>
            </a:r>
            <a:r>
              <a:rPr lang="ru-RU" dirty="0" err="1" smtClean="0"/>
              <a:t>социальнопрофессиональных</a:t>
            </a:r>
            <a:r>
              <a:rPr lang="ru-RU" dirty="0" smtClean="0"/>
              <a:t> ценностей…</a:t>
            </a:r>
          </a:p>
          <a:p>
            <a:pPr lvl="1"/>
            <a:endParaRPr lang="ru-RU" dirty="0" smtClean="0"/>
          </a:p>
          <a:p>
            <a:pPr lvl="1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14991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Выявить подходы к понятию, структуре процесса и результатам профессиональной ориентации школьников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Профессиональная ориентация школьников – это лишь </a:t>
            </a:r>
            <a:r>
              <a:rPr lang="ru-RU" b="1" dirty="0"/>
              <a:t>часть целостного процесса,</a:t>
            </a:r>
            <a:r>
              <a:rPr lang="ru-RU" dirty="0"/>
              <a:t> ограниченная определенным возрастным периодом и формальными социальными </a:t>
            </a:r>
            <a:r>
              <a:rPr lang="ru-RU" dirty="0" smtClean="0"/>
              <a:t>институтами</a:t>
            </a:r>
          </a:p>
          <a:p>
            <a:r>
              <a:rPr lang="ru-RU" dirty="0" smtClean="0"/>
              <a:t>Профессиональная </a:t>
            </a:r>
            <a:r>
              <a:rPr lang="ru-RU" dirty="0"/>
              <a:t>ориентация </a:t>
            </a:r>
            <a:r>
              <a:rPr lang="ru-RU" dirty="0" smtClean="0"/>
              <a:t>школьников </a:t>
            </a:r>
            <a:r>
              <a:rPr lang="ru-RU" dirty="0"/>
              <a:t>включает в себя </a:t>
            </a:r>
            <a:r>
              <a:rPr lang="ru-RU" b="1" dirty="0"/>
              <a:t>профессиональное просвещение, профессиональное воспитание и профессиональное консультирование</a:t>
            </a:r>
            <a:r>
              <a:rPr lang="ru-RU" dirty="0"/>
              <a:t>. Все эти элементы направлены на возникновение и формирование профессиональных намерений и первоначальную ориентировку в различных сферах труда. А это, в свою очередь, является составляющими компонентами </a:t>
            </a:r>
            <a:r>
              <a:rPr lang="ru-RU" b="1" dirty="0"/>
              <a:t>“готовности к выбору профессии</a:t>
            </a:r>
            <a:r>
              <a:rPr lang="ru-RU" b="1" dirty="0" smtClean="0"/>
              <a:t>”</a:t>
            </a:r>
            <a:endParaRPr lang="ru-RU" dirty="0" smtClean="0"/>
          </a:p>
          <a:p>
            <a:r>
              <a:rPr lang="ru-RU" i="1" dirty="0" smtClean="0"/>
              <a:t>*уточнение </a:t>
            </a:r>
            <a:r>
              <a:rPr lang="ru-RU" i="1" dirty="0"/>
              <a:t>понятия профессиональной ориентации как процесса, актуального на всех этапах профессионального становления человека, </a:t>
            </a:r>
            <a:r>
              <a:rPr lang="ru-RU" i="1" dirty="0" smtClean="0"/>
              <a:t> соотнесение </a:t>
            </a:r>
            <a:r>
              <a:rPr lang="ru-RU" i="1" dirty="0"/>
              <a:t>элементов профессиональной ориентации со стадиями профессионального самоопределения</a:t>
            </a:r>
            <a:endParaRPr lang="ru-RU" b="1" i="1" dirty="0" smtClean="0"/>
          </a:p>
        </p:txBody>
      </p:sp>
    </p:spTree>
    <p:extLst>
      <p:ext uri="{BB962C8B-B14F-4D97-AF65-F5344CB8AC3E}">
        <p14:creationId xmlns:p14="http://schemas.microsoft.com/office/powerpoint/2010/main" val="20322034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Выявить подходы к понятию, структуре процесса и результатам профессиональной ориентации школьников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Готовность</a:t>
            </a:r>
          </a:p>
          <a:p>
            <a:pPr lvl="1"/>
            <a:r>
              <a:rPr lang="ru-RU" dirty="0" smtClean="0"/>
              <a:t>1 этап развития понятия – психологическая установка (развитие представлений о психических процессах)</a:t>
            </a:r>
          </a:p>
          <a:p>
            <a:pPr lvl="1"/>
            <a:r>
              <a:rPr lang="ru-RU" dirty="0" smtClean="0"/>
              <a:t>2 этап – феномен устойчивости человека к внешним или внутренним изменениям (исследования нейрофизиологических механизмов регуляции и </a:t>
            </a:r>
            <a:r>
              <a:rPr lang="ru-RU" dirty="0" err="1" smtClean="0"/>
              <a:t>саморегуляции</a:t>
            </a:r>
            <a:r>
              <a:rPr lang="ru-RU" dirty="0" smtClean="0"/>
              <a:t>)</a:t>
            </a:r>
          </a:p>
          <a:p>
            <a:pPr lvl="1"/>
            <a:r>
              <a:rPr lang="ru-RU" dirty="0" smtClean="0"/>
              <a:t>3 этап – потенциал личности к выполнению конкретного вида деятельности (развитие теории деятельности)</a:t>
            </a:r>
          </a:p>
          <a:p>
            <a:pPr marL="457200" lvl="1" indent="0">
              <a:buNone/>
            </a:pPr>
            <a:endParaRPr lang="ru-RU" dirty="0" smtClean="0"/>
          </a:p>
          <a:p>
            <a:pPr lvl="1"/>
            <a:endParaRPr lang="ru-RU" dirty="0" smtClean="0"/>
          </a:p>
          <a:p>
            <a:pPr lvl="1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285430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Выявить подходы к понятию, структуре процесса и результатам профессиональной ориентации школьников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Готовность</a:t>
            </a:r>
          </a:p>
          <a:p>
            <a:pPr lvl="1"/>
            <a:r>
              <a:rPr lang="ru-RU" dirty="0" smtClean="0"/>
              <a:t>Мотивационно-целевой</a:t>
            </a:r>
          </a:p>
          <a:p>
            <a:pPr lvl="2"/>
            <a:r>
              <a:rPr lang="ru-RU" dirty="0" smtClean="0"/>
              <a:t>Внутренние и внешние мотивы</a:t>
            </a:r>
          </a:p>
          <a:p>
            <a:pPr lvl="1"/>
            <a:r>
              <a:rPr lang="ru-RU" dirty="0" smtClean="0"/>
              <a:t>Эмоционально-волевой</a:t>
            </a:r>
          </a:p>
          <a:p>
            <a:pPr lvl="1"/>
            <a:r>
              <a:rPr lang="ru-RU" dirty="0" smtClean="0"/>
              <a:t>Информационно-когнитивный</a:t>
            </a:r>
          </a:p>
          <a:p>
            <a:pPr lvl="1"/>
            <a:r>
              <a:rPr lang="ru-RU" dirty="0" smtClean="0"/>
              <a:t>Процессуально-</a:t>
            </a:r>
            <a:r>
              <a:rPr lang="ru-RU" dirty="0" err="1" smtClean="0"/>
              <a:t>деятельностный</a:t>
            </a:r>
            <a:endParaRPr lang="ru-RU" dirty="0" smtClean="0"/>
          </a:p>
          <a:p>
            <a:pPr lvl="2"/>
            <a:endParaRPr lang="ru-RU" dirty="0"/>
          </a:p>
          <a:p>
            <a:pPr marL="914400" lvl="2" indent="0">
              <a:buNone/>
            </a:pPr>
            <a:r>
              <a:rPr lang="ru-RU" dirty="0" smtClean="0"/>
              <a:t>“готовность </a:t>
            </a:r>
            <a:r>
              <a:rPr lang="ru-RU" dirty="0"/>
              <a:t>к выбору профессии” достаточно изученное понятие, которое имеет свою структуру и возможно целенаправленное ее формирование</a:t>
            </a:r>
            <a:endParaRPr lang="ru-RU" dirty="0" smtClean="0"/>
          </a:p>
          <a:p>
            <a:pPr lvl="1"/>
            <a:r>
              <a:rPr lang="ru-RU" dirty="0"/>
              <a:t>процесс формирования готовности к выбору профессии нужно рассматривать как педагогически сопровождаемый процесс, в ходе которого должен запуститься процесс личностного самоопределения, обучающиеся осознают свои возможности, актуализируют личностные смыслы и, как результат – выстроят индивидуальный маршрут своего ближайшего личностного профессионального плана. </a:t>
            </a:r>
            <a:endParaRPr lang="ru-RU" dirty="0" smtClean="0"/>
          </a:p>
          <a:p>
            <a:pPr marL="457200" lvl="1" indent="0">
              <a:buNone/>
            </a:pPr>
            <a:r>
              <a:rPr lang="ru-RU" dirty="0"/>
              <a:t>	</a:t>
            </a:r>
            <a:endParaRPr lang="ru-RU" dirty="0" smtClean="0"/>
          </a:p>
          <a:p>
            <a:pPr lvl="1"/>
            <a:endParaRPr lang="ru-RU" dirty="0" smtClean="0"/>
          </a:p>
          <a:p>
            <a:pPr lvl="1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877248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3181639"/>
          </a:xfrm>
        </p:spPr>
        <p:txBody>
          <a:bodyPr>
            <a:normAutofit fontScale="90000"/>
          </a:bodyPr>
          <a:lstStyle/>
          <a:p>
            <a:r>
              <a:rPr lang="ru-RU" dirty="0"/>
              <a:t>Разработать и научно обосновать модель формирования готовности обучающихся основной школы к выбору профессии в условиях сетевого взаимодействия образовательных организаций и работодателей</a:t>
            </a:r>
          </a:p>
        </p:txBody>
      </p:sp>
    </p:spTree>
    <p:extLst>
      <p:ext uri="{BB962C8B-B14F-4D97-AF65-F5344CB8AC3E}">
        <p14:creationId xmlns:p14="http://schemas.microsoft.com/office/powerpoint/2010/main" val="2806284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19452" t="24482" r="18887" b="9479"/>
          <a:stretch/>
        </p:blipFill>
        <p:spPr>
          <a:xfrm>
            <a:off x="510138" y="77001"/>
            <a:ext cx="10953549" cy="6598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8901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Выводы по 1 главе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ru-RU" dirty="0"/>
              <a:t>Анализ процесса развития </a:t>
            </a:r>
            <a:r>
              <a:rPr lang="ru-RU" dirty="0" err="1"/>
              <a:t>профориентационной</a:t>
            </a:r>
            <a:r>
              <a:rPr lang="ru-RU" dirty="0"/>
              <a:t> работы в системе отечественного образования и нормативно-правовых оснований профессиональной ориентации на современном этапе позволяет сделать выводы о том, что данный вопрос в части гарантии реализации права на получение государственных услуг по этому направлению, целей и направлений </a:t>
            </a:r>
            <a:r>
              <a:rPr lang="ru-RU" dirty="0" err="1"/>
              <a:t>профориентационной</a:t>
            </a:r>
            <a:r>
              <a:rPr lang="ru-RU" dirty="0"/>
              <a:t> деятельности урегулирован на международном и федеральном уровнях. Региональное законодательство, как правило, уточняет цели </a:t>
            </a:r>
            <a:r>
              <a:rPr lang="ru-RU" dirty="0" err="1"/>
              <a:t>профориентационной</a:t>
            </a:r>
            <a:r>
              <a:rPr lang="ru-RU" dirty="0"/>
              <a:t> деятельности, исходя из имеющихся социально-экономических условий и ресурсов. На уровне местного законодательства могут быть приняты муниципальные целевые программы развития </a:t>
            </a:r>
            <a:r>
              <a:rPr lang="ru-RU" dirty="0" err="1"/>
              <a:t>профориентационной</a:t>
            </a:r>
            <a:r>
              <a:rPr lang="ru-RU" dirty="0"/>
              <a:t> среды. Каждая общеобразовательная организация не просто имеет право, а, в рамках реализации требований федерального государственного образовательного стандарта обязана создать свою систему (модель) </a:t>
            </a:r>
            <a:r>
              <a:rPr lang="ru-RU" dirty="0" err="1"/>
              <a:t>профориентационной</a:t>
            </a:r>
            <a:r>
              <a:rPr lang="ru-RU" dirty="0"/>
              <a:t> деятельности, которая не ниже по уровню содержания и требований к результатам федеральных образовательных программ. При создании такой системы (модели) образовательная организация должна ориентироваться на ряд условий (условия реализации ООП), при которых эта система (модель) будет оптимальна: наличие специалистов (педагоги-психологи, педагоги дополнительного образования), учёт анализа рынка труда, оценка возможностей педагогического коллектива (их обучение по данному направлению), непрерывность (преемственность) системы на уровнях начального, основного, среднего общего образования и наличие устойчивых связей с профессиональными образовательными организациями и работодателями. Все это заложено в основание нашей опытно-экспериментальной работы по созданию и апробации оптимальной модели </a:t>
            </a:r>
            <a:r>
              <a:rPr lang="ru-RU" dirty="0" err="1"/>
              <a:t>профориентационной</a:t>
            </a:r>
            <a:r>
              <a:rPr lang="ru-RU" dirty="0"/>
              <a:t> деятельности на уровне общеобразовательной организации.</a:t>
            </a:r>
          </a:p>
          <a:p>
            <a:r>
              <a:rPr lang="ru-RU" dirty="0"/>
              <a:t>Сущность </a:t>
            </a:r>
            <a:r>
              <a:rPr lang="ru-RU" dirty="0" err="1"/>
              <a:t>профориентационной</a:t>
            </a:r>
            <a:r>
              <a:rPr lang="ru-RU" dirty="0"/>
              <a:t> работы – это формирование готовности обучающихся к выбору профессии. Она включает в себя цель, средства, результат и сам процесс.</a:t>
            </a:r>
          </a:p>
          <a:p>
            <a:r>
              <a:rPr lang="ru-RU" dirty="0"/>
              <a:t>В сетевом взаимодействии образовательных организаций и работодателей при организации </a:t>
            </a:r>
            <a:r>
              <a:rPr lang="ru-RU" dirty="0" err="1"/>
              <a:t>профориентационной</a:t>
            </a:r>
            <a:r>
              <a:rPr lang="ru-RU" dirty="0"/>
              <a:t> работы задействуется не до конца использованный потенциал субъектов: образовательные организации без ограничений на материально-техническое оснащение могут реализовывать современные образовательные практики, значимые и привлекательные для обучающихся 8-9 классов, а работодатели – получают прямой выход на детей, которые в перспективе могут стать молодыми специалистами на этих предприятиях. Помимо этого, для школы открывается доступ к актуальным информационным ресурсам о реальном состоянии рынка труда и востребованности тех или иных направлений подготовки. За счет рационального распределения функционала между субъектами </a:t>
            </a:r>
            <a:r>
              <a:rPr lang="ru-RU" dirty="0" err="1"/>
              <a:t>профориентацинной</a:t>
            </a:r>
            <a:r>
              <a:rPr lang="ru-RU" dirty="0"/>
              <a:t> деятельности исключена перегрузка как </a:t>
            </a:r>
            <a:r>
              <a:rPr lang="ru-RU" dirty="0" err="1"/>
              <a:t>сорудников</a:t>
            </a:r>
            <a:r>
              <a:rPr lang="ru-RU" dirty="0"/>
              <a:t>, так и самих детей. </a:t>
            </a:r>
          </a:p>
          <a:p>
            <a:r>
              <a:rPr lang="ru-RU" dirty="0"/>
              <a:t>Субъектами </a:t>
            </a:r>
            <a:r>
              <a:rPr lang="ru-RU" dirty="0" err="1"/>
              <a:t>профориентационной</a:t>
            </a:r>
            <a:r>
              <a:rPr lang="ru-RU" dirty="0"/>
              <a:t> работы на уровне учреждения являются учителя-предметники, классные руководители, педагоги-психологи, административная команда, а на внешнем уровне – представители руководства учреждений профессионального образования и работодателей, а также преподаватели профессиональных образовательных организаций и работники предприятий.</a:t>
            </a:r>
          </a:p>
          <a:p>
            <a:r>
              <a:rPr lang="ru-RU" dirty="0"/>
              <a:t>Условием эффективности </a:t>
            </a:r>
            <a:r>
              <a:rPr lang="ru-RU" dirty="0" err="1"/>
              <a:t>профориентационной</a:t>
            </a:r>
            <a:r>
              <a:rPr lang="ru-RU" dirty="0"/>
              <a:t> работы является сетевое взаимодействие учреждений образования и работодателей.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5547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Нормы международного права</a:t>
            </a:r>
          </a:p>
          <a:p>
            <a:r>
              <a:rPr lang="ru-RU" dirty="0" smtClean="0"/>
              <a:t>Федеральные НПА</a:t>
            </a:r>
          </a:p>
          <a:p>
            <a:r>
              <a:rPr lang="ru-RU" dirty="0" smtClean="0"/>
              <a:t>ФГОС, </a:t>
            </a:r>
            <a:r>
              <a:rPr lang="ru-RU" dirty="0" err="1" smtClean="0"/>
              <a:t>профминимум</a:t>
            </a:r>
            <a:endParaRPr lang="ru-RU" dirty="0" smtClean="0"/>
          </a:p>
          <a:p>
            <a:r>
              <a:rPr lang="ru-RU" dirty="0" smtClean="0"/>
              <a:t>НО существующая система недостаточно эффективна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484369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Экспериментально проверить эффективность разработанной модели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Первый этап исследования был посвящен определению уровней готовности учащихся к выбору профессии и анализу состояния </a:t>
            </a:r>
            <a:r>
              <a:rPr lang="ru-RU" dirty="0" err="1"/>
              <a:t>профориентационной</a:t>
            </a:r>
            <a:r>
              <a:rPr lang="ru-RU" dirty="0"/>
              <a:t> работы в школе на основе результатов констатирующего эксперимента.</a:t>
            </a:r>
          </a:p>
          <a:p>
            <a:r>
              <a:rPr lang="ru-RU" dirty="0"/>
              <a:t>Второй этап экспериментальной работы включал разработку, апробацию и внедрение педагогической модели формирования готовности учащихся к выбору профессии на основе сетевого взаимодействия в общеобразовательной школе.</a:t>
            </a:r>
          </a:p>
          <a:p>
            <a:r>
              <a:rPr lang="ru-RU" dirty="0"/>
              <a:t>Третий этап эксперимента проверял эффективность разработанной педагогической модели и позволил оценить ее результативность.</a:t>
            </a:r>
          </a:p>
          <a:p>
            <a:r>
              <a:rPr lang="ru-RU" dirty="0"/>
              <a:t>Четвертый этап был посвящен внедрению модели в образовательный процесс школ г. Соликамска и оценке ее эффективности со стороны работодателей.</a:t>
            </a:r>
          </a:p>
        </p:txBody>
      </p:sp>
    </p:spTree>
    <p:extLst>
      <p:ext uri="{BB962C8B-B14F-4D97-AF65-F5344CB8AC3E}">
        <p14:creationId xmlns:p14="http://schemas.microsoft.com/office/powerpoint/2010/main" val="3560035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Экспериментально проверить эффективность разработанной модели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Констатирующий этап эксперимента проводился на базе трех школ г. Соликамск (№ 12, № 15 и № 17). В исследовании приняли участие 251 учащийся 9-ых классов и 37 учителей, психологов и административных работников. Для проведения исследования использовались следующие методы: наблюдение, интервью, анкетирование, анализ школьных документов, тестирование, оценка экспертов, анализ продуктов учебной деятельности учащихся.</a:t>
            </a:r>
          </a:p>
        </p:txBody>
      </p:sp>
    </p:spTree>
    <p:extLst>
      <p:ext uri="{BB962C8B-B14F-4D97-AF65-F5344CB8AC3E}">
        <p14:creationId xmlns:p14="http://schemas.microsoft.com/office/powerpoint/2010/main" val="1669144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Экспериментально проверить эффективность разработанной модели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Первая группа проблем связана с недостаточной теоретической подготовкой администрации и педагогического коллектива по вопросам профориентации и управления процессом профессионального самоопределения, а также с недостатком знаний о текущей ситуации на рынке труда и его перспективах (42%).</a:t>
            </a:r>
          </a:p>
          <a:p>
            <a:r>
              <a:rPr lang="ru-RU" dirty="0"/>
              <a:t>Вторая группа проблем связана с недостатком у учителей умений по формированию готовности к выбору профессии (32%).</a:t>
            </a:r>
          </a:p>
          <a:p>
            <a:r>
              <a:rPr lang="ru-RU" dirty="0"/>
              <a:t>Третья группа проблем включает загруженность администрации и учителей текущими делами, учебную нагрузку и воспитательную работу другого рода, ориентацию на достижение предметных результатов, выраженных в результатах государственной итоговой аттестации, а не на высокий уровень готовности к выбору профессии (25.5%).</a:t>
            </a:r>
          </a:p>
        </p:txBody>
      </p:sp>
    </p:spTree>
    <p:extLst>
      <p:ext uri="{BB962C8B-B14F-4D97-AF65-F5344CB8AC3E}">
        <p14:creationId xmlns:p14="http://schemas.microsoft.com/office/powerpoint/2010/main" val="764088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Экспериментально проверить эффективность разработанной модели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/>
              <a:t>выбирая профессию, учащиеся часто сталкиваются с трудностями и допускают ошибки.</a:t>
            </a:r>
          </a:p>
          <a:p>
            <a:r>
              <a:rPr lang="ru-RU" dirty="0"/>
              <a:t>В ходе исследования мы выделили две группы причин, приводящих к таким ошибкам: объективные и субъективные факторы. Основной объективной причиной является постоянно меняющаяся ситуация на рынке труда, кардинальные и порой непредсказуемые изменения социально-экономической ситуации не только в регионе и стране, а порой и в мире в целом. Экономически нестабильная ситуация не позволяет большинству семей позволить себе обеспечить обучение ребенка востребованным профессиям вдали от дома, поэтому им приходится довольствоваться теми предложениями, которые есть в «шаговой» доступности, что порой может быть не согласовано с желаниями и намерениями самих детей.</a:t>
            </a:r>
          </a:p>
          <a:p>
            <a:r>
              <a:rPr lang="ru-RU" dirty="0"/>
              <a:t>Объективными причинами можно назвать их ошибочную или недостаточную информированность о различных специальностях. Работники вузов, занимающихся профориентацией, могут сознательно вводить в заблуждение подрастающее поколение, желая «закрыть» набор на места на внебюджетной основе, либо излишне украшая факт «престижности и доходности» данной профессии в то время, когда на рынке труда может отсутствовать реальный массовый спрос на специалистов такого направления. Также к причинам ошибок выбора можно отнести неадекватность оценки обучающимся своих возможностей, способностей, талантов. Как завышенная, так и заниженная самооценки могут сыграть с обучающимся «злую шутку». Ну и еще одна группа ошибок – когда выбранная профессия не подходит по медицинским или иным личным обстоятельствам в силу того, что обучающийся даже не знал об ограничениях к занятиям соответствующей деятельностью.  </a:t>
            </a:r>
          </a:p>
          <a:p>
            <a:r>
              <a:rPr lang="ru-RU" dirty="0"/>
              <a:t>Было бы ошибкой утверждать, что все ученики совершают подобные ошибки при выборе профессии. Однако результаты нашего исследования показывают, что у 38% юношей и девушек, которые выбрали определенную профессию, были обнаружены те или иные ошибки в выборе.</a:t>
            </a:r>
          </a:p>
        </p:txBody>
      </p:sp>
    </p:spTree>
    <p:extLst>
      <p:ext uri="{BB962C8B-B14F-4D97-AF65-F5344CB8AC3E}">
        <p14:creationId xmlns:p14="http://schemas.microsoft.com/office/powerpoint/2010/main" val="625191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Экспериментально проверить эффективность разработанной модели</a:t>
            </a: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</p:nvPr>
        </p:nvGraphicFramePr>
        <p:xfrm>
          <a:off x="838200" y="2218214"/>
          <a:ext cx="10515599" cy="318230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634191">
                  <a:extLst>
                    <a:ext uri="{9D8B030D-6E8A-4147-A177-3AD203B41FA5}">
                      <a16:colId xmlns:a16="http://schemas.microsoft.com/office/drawing/2014/main" val="2263465836"/>
                    </a:ext>
                  </a:extLst>
                </a:gridCol>
                <a:gridCol w="1756105">
                  <a:extLst>
                    <a:ext uri="{9D8B030D-6E8A-4147-A177-3AD203B41FA5}">
                      <a16:colId xmlns:a16="http://schemas.microsoft.com/office/drawing/2014/main" val="1077453840"/>
                    </a:ext>
                  </a:extLst>
                </a:gridCol>
                <a:gridCol w="1756105">
                  <a:extLst>
                    <a:ext uri="{9D8B030D-6E8A-4147-A177-3AD203B41FA5}">
                      <a16:colId xmlns:a16="http://schemas.microsoft.com/office/drawing/2014/main" val="3465246934"/>
                    </a:ext>
                  </a:extLst>
                </a:gridCol>
                <a:gridCol w="1758208">
                  <a:extLst>
                    <a:ext uri="{9D8B030D-6E8A-4147-A177-3AD203B41FA5}">
                      <a16:colId xmlns:a16="http://schemas.microsoft.com/office/drawing/2014/main" val="3379260011"/>
                    </a:ext>
                  </a:extLst>
                </a:gridCol>
                <a:gridCol w="1610990">
                  <a:extLst>
                    <a:ext uri="{9D8B030D-6E8A-4147-A177-3AD203B41FA5}">
                      <a16:colId xmlns:a16="http://schemas.microsoft.com/office/drawing/2014/main" val="207394505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768985" algn="l"/>
                        </a:tabLst>
                      </a:pPr>
                      <a:r>
                        <a:rPr lang="en-US" sz="1200">
                          <a:effectLst/>
                        </a:rPr>
                        <a:t>Компоненты</a:t>
                      </a:r>
                      <a:endParaRPr lang="ru-RU" sz="1100">
                        <a:effectLst/>
                        <a:latin typeface="Liberation Sans"/>
                        <a:ea typeface="Arial" panose="020B0604020202020204" pitchFamily="34" charset="0"/>
                        <a:cs typeface="times new roman (Основной текст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768985" algn="l"/>
                        </a:tabLst>
                      </a:pPr>
                      <a:r>
                        <a:rPr lang="en-US" sz="1200">
                          <a:effectLst/>
                        </a:rPr>
                        <a:t>Ур</a:t>
                      </a:r>
                      <a:endParaRPr lang="ru-RU" sz="1100">
                        <a:effectLst/>
                        <a:latin typeface="Liberation Sans"/>
                        <a:ea typeface="Arial" panose="020B0604020202020204" pitchFamily="34" charset="0"/>
                        <a:cs typeface="times new roman (Основной текст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768985" algn="l"/>
                          <a:tab pos="449580" algn="l"/>
                        </a:tabLst>
                      </a:pPr>
                      <a:r>
                        <a:rPr lang="ru-RU" sz="1200">
                          <a:effectLst/>
                        </a:rPr>
                        <a:t>К1</a:t>
                      </a:r>
                      <a:endParaRPr lang="ru-RU" sz="1100">
                        <a:effectLst/>
                        <a:latin typeface="Liberation Sans"/>
                        <a:ea typeface="Arial" panose="020B0604020202020204" pitchFamily="34" charset="0"/>
                        <a:cs typeface="times new roman (Основной текст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768985" algn="l"/>
                        </a:tabLst>
                      </a:pPr>
                      <a:r>
                        <a:rPr lang="ru-RU" sz="1200">
                          <a:effectLst/>
                        </a:rPr>
                        <a:t>К2</a:t>
                      </a:r>
                      <a:endParaRPr lang="ru-RU" sz="1100">
                        <a:effectLst/>
                        <a:latin typeface="Liberation Sans"/>
                        <a:ea typeface="Arial" panose="020B0604020202020204" pitchFamily="34" charset="0"/>
                        <a:cs typeface="times new roman (Основной текст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768985" algn="l"/>
                          <a:tab pos="449580" algn="l"/>
                        </a:tabLst>
                      </a:pPr>
                      <a:r>
                        <a:rPr lang="ru-RU" sz="1200">
                          <a:effectLst/>
                        </a:rPr>
                        <a:t>Э</a:t>
                      </a:r>
                      <a:endParaRPr lang="ru-RU" sz="1100">
                        <a:effectLst/>
                        <a:latin typeface="Liberation Sans"/>
                        <a:ea typeface="Arial" panose="020B0604020202020204" pitchFamily="34" charset="0"/>
                        <a:cs typeface="times new roman (Основной текст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6782650"/>
                  </a:ext>
                </a:extLst>
              </a:tr>
              <a:tr h="0">
                <a:tc rowSpan="3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768985" algn="l"/>
                        </a:tabLst>
                      </a:pPr>
                      <a:r>
                        <a:rPr lang="en-US" sz="1200">
                          <a:effectLst/>
                        </a:rPr>
                        <a:t>Мотивационно-ценностный</a:t>
                      </a:r>
                      <a:endParaRPr lang="ru-RU" sz="1100">
                        <a:effectLst/>
                        <a:latin typeface="Liberation Sans"/>
                        <a:ea typeface="Arial" panose="020B0604020202020204" pitchFamily="34" charset="0"/>
                        <a:cs typeface="times new roman (Основной текст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768985" algn="l"/>
                        </a:tabLst>
                      </a:pPr>
                      <a:r>
                        <a:rPr lang="en-US" sz="1200">
                          <a:effectLst/>
                        </a:rPr>
                        <a:t>В</a:t>
                      </a:r>
                      <a:r>
                        <a:rPr lang="ru-RU" sz="1200">
                          <a:effectLst/>
                        </a:rPr>
                        <a:t>ысокий</a:t>
                      </a:r>
                      <a:endParaRPr lang="ru-RU" sz="1100">
                        <a:effectLst/>
                        <a:latin typeface="Liberation Sans"/>
                        <a:ea typeface="Arial" panose="020B0604020202020204" pitchFamily="34" charset="0"/>
                        <a:cs typeface="times new roman (Основной текст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768985" algn="l"/>
                        </a:tabLst>
                      </a:pPr>
                      <a:r>
                        <a:rPr lang="ru-RU" sz="1200">
                          <a:effectLst/>
                        </a:rPr>
                        <a:t>42</a:t>
                      </a:r>
                      <a:endParaRPr lang="ru-RU" sz="1100">
                        <a:effectLst/>
                        <a:latin typeface="Liberation Sans"/>
                        <a:ea typeface="Arial" panose="020B0604020202020204" pitchFamily="34" charset="0"/>
                        <a:cs typeface="times new roman (Основной текст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768985" algn="l"/>
                        </a:tabLst>
                      </a:pPr>
                      <a:r>
                        <a:rPr lang="ru-RU" sz="1200">
                          <a:effectLst/>
                        </a:rPr>
                        <a:t>44</a:t>
                      </a:r>
                      <a:endParaRPr lang="ru-RU" sz="1100">
                        <a:effectLst/>
                        <a:latin typeface="Liberation Sans"/>
                        <a:ea typeface="Arial" panose="020B0604020202020204" pitchFamily="34" charset="0"/>
                        <a:cs typeface="times new roman (Основной текст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768985" algn="l"/>
                        </a:tabLst>
                      </a:pPr>
                      <a:r>
                        <a:rPr lang="en-US" sz="1200">
                          <a:effectLst/>
                        </a:rPr>
                        <a:t>30</a:t>
                      </a:r>
                      <a:endParaRPr lang="ru-RU" sz="1100">
                        <a:effectLst/>
                        <a:latin typeface="Liberation Sans"/>
                        <a:ea typeface="Arial" panose="020B0604020202020204" pitchFamily="34" charset="0"/>
                        <a:cs typeface="times new roman (Основной текст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26309589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768985" algn="l"/>
                        </a:tabLst>
                      </a:pPr>
                      <a:r>
                        <a:rPr lang="en-US" sz="1200">
                          <a:effectLst/>
                        </a:rPr>
                        <a:t>С</a:t>
                      </a:r>
                      <a:r>
                        <a:rPr lang="ru-RU" sz="1200">
                          <a:effectLst/>
                        </a:rPr>
                        <a:t>редний</a:t>
                      </a:r>
                      <a:endParaRPr lang="ru-RU" sz="1100">
                        <a:effectLst/>
                        <a:latin typeface="Liberation Sans"/>
                        <a:ea typeface="Arial" panose="020B0604020202020204" pitchFamily="34" charset="0"/>
                        <a:cs typeface="times new roman (Основной текст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768985" algn="l"/>
                        </a:tabLst>
                      </a:pPr>
                      <a:r>
                        <a:rPr lang="ru-RU" sz="1200">
                          <a:effectLst/>
                        </a:rPr>
                        <a:t>35</a:t>
                      </a:r>
                      <a:endParaRPr lang="ru-RU" sz="1100">
                        <a:effectLst/>
                        <a:latin typeface="Liberation Sans"/>
                        <a:ea typeface="Arial" panose="020B0604020202020204" pitchFamily="34" charset="0"/>
                        <a:cs typeface="times new roman (Основной текст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768985" algn="l"/>
                        </a:tabLst>
                      </a:pPr>
                      <a:r>
                        <a:rPr lang="ru-RU" sz="1200">
                          <a:effectLst/>
                        </a:rPr>
                        <a:t>36</a:t>
                      </a:r>
                      <a:endParaRPr lang="ru-RU" sz="1100">
                        <a:effectLst/>
                        <a:latin typeface="Liberation Sans"/>
                        <a:ea typeface="Arial" panose="020B0604020202020204" pitchFamily="34" charset="0"/>
                        <a:cs typeface="times new roman (Основной текст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768985" algn="l"/>
                        </a:tabLst>
                      </a:pPr>
                      <a:r>
                        <a:rPr lang="en-US" sz="1200">
                          <a:effectLst/>
                        </a:rPr>
                        <a:t>30</a:t>
                      </a:r>
                      <a:endParaRPr lang="ru-RU" sz="1100">
                        <a:effectLst/>
                        <a:latin typeface="Liberation Sans"/>
                        <a:ea typeface="Arial" panose="020B0604020202020204" pitchFamily="34" charset="0"/>
                        <a:cs typeface="times new roman (Основной текст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72573627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768985" algn="l"/>
                        </a:tabLst>
                      </a:pPr>
                      <a:r>
                        <a:rPr lang="en-US" sz="1200">
                          <a:effectLst/>
                        </a:rPr>
                        <a:t>Н</a:t>
                      </a:r>
                      <a:r>
                        <a:rPr lang="ru-RU" sz="1200">
                          <a:effectLst/>
                        </a:rPr>
                        <a:t>изкий</a:t>
                      </a:r>
                      <a:endParaRPr lang="ru-RU" sz="1100">
                        <a:effectLst/>
                        <a:latin typeface="Liberation Sans"/>
                        <a:ea typeface="Arial" panose="020B0604020202020204" pitchFamily="34" charset="0"/>
                        <a:cs typeface="times new roman (Основной текст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768985" algn="l"/>
                        </a:tabLst>
                      </a:pPr>
                      <a:r>
                        <a:rPr lang="ru-RU" sz="1200">
                          <a:effectLst/>
                        </a:rPr>
                        <a:t>23</a:t>
                      </a:r>
                      <a:endParaRPr lang="ru-RU" sz="1100">
                        <a:effectLst/>
                        <a:latin typeface="Liberation Sans"/>
                        <a:ea typeface="Arial" panose="020B0604020202020204" pitchFamily="34" charset="0"/>
                        <a:cs typeface="times new roman (Основной текст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768985" algn="l"/>
                        </a:tabLst>
                      </a:pPr>
                      <a:r>
                        <a:rPr lang="ru-RU" sz="1200">
                          <a:effectLst/>
                        </a:rPr>
                        <a:t>19</a:t>
                      </a:r>
                      <a:endParaRPr lang="ru-RU" sz="1100">
                        <a:effectLst/>
                        <a:latin typeface="Liberation Sans"/>
                        <a:ea typeface="Arial" panose="020B0604020202020204" pitchFamily="34" charset="0"/>
                        <a:cs typeface="times new roman (Основной текст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768985" algn="l"/>
                        </a:tabLst>
                      </a:pPr>
                      <a:r>
                        <a:rPr lang="en-US" sz="1200">
                          <a:effectLst/>
                        </a:rPr>
                        <a:t>40</a:t>
                      </a:r>
                      <a:endParaRPr lang="ru-RU" sz="1100">
                        <a:effectLst/>
                        <a:latin typeface="Liberation Sans"/>
                        <a:ea typeface="Arial" panose="020B0604020202020204" pitchFamily="34" charset="0"/>
                        <a:cs typeface="times new roman (Основной текст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32220437"/>
                  </a:ext>
                </a:extLst>
              </a:tr>
              <a:tr h="0">
                <a:tc rowSpan="3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768985" algn="l"/>
                        </a:tabLst>
                      </a:pPr>
                      <a:r>
                        <a:rPr lang="en-US" sz="1200">
                          <a:effectLst/>
                        </a:rPr>
                        <a:t>Эмоционально-волевой</a:t>
                      </a:r>
                      <a:endParaRPr lang="ru-RU" sz="1100">
                        <a:effectLst/>
                        <a:latin typeface="Liberation Sans"/>
                        <a:ea typeface="Arial" panose="020B0604020202020204" pitchFamily="34" charset="0"/>
                        <a:cs typeface="times new roman (Основной текст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768985" algn="l"/>
                        </a:tabLst>
                      </a:pPr>
                      <a:r>
                        <a:rPr lang="en-US" sz="1200">
                          <a:effectLst/>
                        </a:rPr>
                        <a:t>В</a:t>
                      </a:r>
                      <a:r>
                        <a:rPr lang="ru-RU" sz="1200">
                          <a:effectLst/>
                        </a:rPr>
                        <a:t>ысокий</a:t>
                      </a:r>
                      <a:endParaRPr lang="ru-RU" sz="1100">
                        <a:effectLst/>
                        <a:latin typeface="Liberation Sans"/>
                        <a:ea typeface="Arial" panose="020B0604020202020204" pitchFamily="34" charset="0"/>
                        <a:cs typeface="times new roman (Основной текст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768985" algn="l"/>
                        </a:tabLst>
                      </a:pPr>
                      <a:r>
                        <a:rPr lang="ru-RU" sz="1200">
                          <a:effectLst/>
                        </a:rPr>
                        <a:t>49</a:t>
                      </a:r>
                      <a:endParaRPr lang="ru-RU" sz="1100">
                        <a:effectLst/>
                        <a:latin typeface="Liberation Sans"/>
                        <a:ea typeface="Arial" panose="020B0604020202020204" pitchFamily="34" charset="0"/>
                        <a:cs typeface="times new roman (Основной текст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768985" algn="l"/>
                        </a:tabLst>
                      </a:pPr>
                      <a:r>
                        <a:rPr lang="ru-RU" sz="1200">
                          <a:effectLst/>
                        </a:rPr>
                        <a:t>38</a:t>
                      </a:r>
                      <a:endParaRPr lang="ru-RU" sz="1100">
                        <a:effectLst/>
                        <a:latin typeface="Liberation Sans"/>
                        <a:ea typeface="Arial" panose="020B0604020202020204" pitchFamily="34" charset="0"/>
                        <a:cs typeface="times new roman (Основной текст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768985" algn="l"/>
                        </a:tabLst>
                      </a:pPr>
                      <a:r>
                        <a:rPr lang="en-US" sz="1200">
                          <a:effectLst/>
                        </a:rPr>
                        <a:t>20</a:t>
                      </a:r>
                      <a:endParaRPr lang="ru-RU" sz="1100">
                        <a:effectLst/>
                        <a:latin typeface="Liberation Sans"/>
                        <a:ea typeface="Arial" panose="020B0604020202020204" pitchFamily="34" charset="0"/>
                        <a:cs typeface="times new roman (Основной текст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2627733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768985" algn="l"/>
                        </a:tabLst>
                      </a:pPr>
                      <a:r>
                        <a:rPr lang="en-US" sz="1200">
                          <a:effectLst/>
                        </a:rPr>
                        <a:t>С</a:t>
                      </a:r>
                      <a:r>
                        <a:rPr lang="ru-RU" sz="1200">
                          <a:effectLst/>
                        </a:rPr>
                        <a:t>редний</a:t>
                      </a:r>
                      <a:endParaRPr lang="ru-RU" sz="1100">
                        <a:effectLst/>
                        <a:latin typeface="Liberation Sans"/>
                        <a:ea typeface="Arial" panose="020B0604020202020204" pitchFamily="34" charset="0"/>
                        <a:cs typeface="times new roman (Основной текст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768985" algn="l"/>
                        </a:tabLst>
                      </a:pPr>
                      <a:r>
                        <a:rPr lang="ru-RU" sz="1200">
                          <a:effectLst/>
                        </a:rPr>
                        <a:t>41</a:t>
                      </a:r>
                      <a:endParaRPr lang="ru-RU" sz="1100">
                        <a:effectLst/>
                        <a:latin typeface="Liberation Sans"/>
                        <a:ea typeface="Arial" panose="020B0604020202020204" pitchFamily="34" charset="0"/>
                        <a:cs typeface="times new roman (Основной текст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768985" algn="l"/>
                        </a:tabLst>
                      </a:pPr>
                      <a:r>
                        <a:rPr lang="ru-RU" sz="1200">
                          <a:effectLst/>
                        </a:rPr>
                        <a:t>51</a:t>
                      </a:r>
                      <a:endParaRPr lang="ru-RU" sz="1100">
                        <a:effectLst/>
                        <a:latin typeface="Liberation Sans"/>
                        <a:ea typeface="Arial" panose="020B0604020202020204" pitchFamily="34" charset="0"/>
                        <a:cs typeface="times new roman (Основной текст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768985" algn="l"/>
                        </a:tabLst>
                      </a:pPr>
                      <a:r>
                        <a:rPr lang="en-US" sz="1200">
                          <a:effectLst/>
                        </a:rPr>
                        <a:t>60</a:t>
                      </a:r>
                      <a:endParaRPr lang="ru-RU" sz="1100">
                        <a:effectLst/>
                        <a:latin typeface="Liberation Sans"/>
                        <a:ea typeface="Arial" panose="020B0604020202020204" pitchFamily="34" charset="0"/>
                        <a:cs typeface="times new roman (Основной текст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8782155"/>
                  </a:ext>
                </a:extLst>
              </a:tr>
              <a:tr h="762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768985" algn="l"/>
                        </a:tabLst>
                      </a:pPr>
                      <a:r>
                        <a:rPr lang="en-US" sz="1200">
                          <a:effectLst/>
                        </a:rPr>
                        <a:t>Н</a:t>
                      </a:r>
                      <a:r>
                        <a:rPr lang="ru-RU" sz="1200">
                          <a:effectLst/>
                        </a:rPr>
                        <a:t>изкий</a:t>
                      </a:r>
                      <a:endParaRPr lang="ru-RU" sz="1100">
                        <a:effectLst/>
                        <a:latin typeface="Liberation Sans"/>
                        <a:ea typeface="Arial" panose="020B0604020202020204" pitchFamily="34" charset="0"/>
                        <a:cs typeface="times new roman (Основной текст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768985" algn="l"/>
                        </a:tabLst>
                      </a:pPr>
                      <a:r>
                        <a:rPr lang="ru-RU" sz="1200">
                          <a:effectLst/>
                        </a:rPr>
                        <a:t>10</a:t>
                      </a:r>
                      <a:endParaRPr lang="ru-RU" sz="1100">
                        <a:effectLst/>
                        <a:latin typeface="Liberation Sans"/>
                        <a:ea typeface="Arial" panose="020B0604020202020204" pitchFamily="34" charset="0"/>
                        <a:cs typeface="times new roman (Основной текст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768985" algn="l"/>
                        </a:tabLst>
                      </a:pPr>
                      <a:r>
                        <a:rPr lang="ru-RU" sz="1200">
                          <a:effectLst/>
                        </a:rPr>
                        <a:t>12</a:t>
                      </a:r>
                      <a:endParaRPr lang="ru-RU" sz="1100">
                        <a:effectLst/>
                        <a:latin typeface="Liberation Sans"/>
                        <a:ea typeface="Arial" panose="020B0604020202020204" pitchFamily="34" charset="0"/>
                        <a:cs typeface="times new roman (Основной текст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768985" algn="l"/>
                        </a:tabLst>
                      </a:pPr>
                      <a:r>
                        <a:rPr lang="en-US" sz="1200">
                          <a:effectLst/>
                        </a:rPr>
                        <a:t>20</a:t>
                      </a:r>
                      <a:endParaRPr lang="ru-RU" sz="1100">
                        <a:effectLst/>
                        <a:latin typeface="Liberation Sans"/>
                        <a:ea typeface="Arial" panose="020B0604020202020204" pitchFamily="34" charset="0"/>
                        <a:cs typeface="times new roman (Основной текст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90130866"/>
                  </a:ext>
                </a:extLst>
              </a:tr>
              <a:tr h="0">
                <a:tc rowSpan="3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768985" algn="l"/>
                        </a:tabLst>
                      </a:pPr>
                      <a:r>
                        <a:rPr lang="en-US" sz="1200">
                          <a:effectLst/>
                        </a:rPr>
                        <a:t>Информационно-когнитивный</a:t>
                      </a:r>
                      <a:endParaRPr lang="ru-RU" sz="1100">
                        <a:effectLst/>
                        <a:latin typeface="Liberation Sans"/>
                        <a:ea typeface="Arial" panose="020B0604020202020204" pitchFamily="34" charset="0"/>
                        <a:cs typeface="times new roman (Основной текст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768985" algn="l"/>
                        </a:tabLst>
                      </a:pPr>
                      <a:r>
                        <a:rPr lang="en-US" sz="1200">
                          <a:effectLst/>
                        </a:rPr>
                        <a:t>В</a:t>
                      </a:r>
                      <a:r>
                        <a:rPr lang="ru-RU" sz="1200">
                          <a:effectLst/>
                        </a:rPr>
                        <a:t>ысокий</a:t>
                      </a:r>
                      <a:endParaRPr lang="ru-RU" sz="1100">
                        <a:effectLst/>
                        <a:latin typeface="Liberation Sans"/>
                        <a:ea typeface="Arial" panose="020B0604020202020204" pitchFamily="34" charset="0"/>
                        <a:cs typeface="times new roman (Основной текст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768985" algn="l"/>
                        </a:tabLst>
                      </a:pPr>
                      <a:r>
                        <a:rPr lang="ru-RU" sz="1200">
                          <a:effectLst/>
                        </a:rPr>
                        <a:t>21</a:t>
                      </a:r>
                      <a:endParaRPr lang="ru-RU" sz="1100">
                        <a:effectLst/>
                        <a:latin typeface="Liberation Sans"/>
                        <a:ea typeface="Arial" panose="020B0604020202020204" pitchFamily="34" charset="0"/>
                        <a:cs typeface="times new roman (Основной текст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768985" algn="l"/>
                        </a:tabLst>
                      </a:pPr>
                      <a:r>
                        <a:rPr lang="ru-RU" sz="1200">
                          <a:effectLst/>
                        </a:rPr>
                        <a:t>26</a:t>
                      </a:r>
                      <a:endParaRPr lang="ru-RU" sz="1100">
                        <a:effectLst/>
                        <a:latin typeface="Liberation Sans"/>
                        <a:ea typeface="Arial" panose="020B0604020202020204" pitchFamily="34" charset="0"/>
                        <a:cs typeface="times new roman (Основной текст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768985" algn="l"/>
                        </a:tabLst>
                      </a:pPr>
                      <a:r>
                        <a:rPr lang="en-US" sz="1200">
                          <a:effectLst/>
                        </a:rPr>
                        <a:t>20</a:t>
                      </a:r>
                      <a:endParaRPr lang="ru-RU" sz="1100">
                        <a:effectLst/>
                        <a:latin typeface="Liberation Sans"/>
                        <a:ea typeface="Arial" panose="020B0604020202020204" pitchFamily="34" charset="0"/>
                        <a:cs typeface="times new roman (Основной текст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62500814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768985" algn="l"/>
                        </a:tabLst>
                      </a:pPr>
                      <a:r>
                        <a:rPr lang="en-US" sz="1200">
                          <a:effectLst/>
                        </a:rPr>
                        <a:t>С</a:t>
                      </a:r>
                      <a:r>
                        <a:rPr lang="ru-RU" sz="1200">
                          <a:effectLst/>
                        </a:rPr>
                        <a:t>редний</a:t>
                      </a:r>
                      <a:endParaRPr lang="ru-RU" sz="1100">
                        <a:effectLst/>
                        <a:latin typeface="Liberation Sans"/>
                        <a:ea typeface="Arial" panose="020B0604020202020204" pitchFamily="34" charset="0"/>
                        <a:cs typeface="times new roman (Основной текст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768985" algn="l"/>
                        </a:tabLst>
                      </a:pPr>
                      <a:r>
                        <a:rPr lang="ru-RU" sz="1200">
                          <a:effectLst/>
                        </a:rPr>
                        <a:t>51</a:t>
                      </a:r>
                      <a:endParaRPr lang="ru-RU" sz="1100">
                        <a:effectLst/>
                        <a:latin typeface="Liberation Sans"/>
                        <a:ea typeface="Arial" panose="020B0604020202020204" pitchFamily="34" charset="0"/>
                        <a:cs typeface="times new roman (Основной текст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768985" algn="l"/>
                        </a:tabLst>
                      </a:pPr>
                      <a:r>
                        <a:rPr lang="ru-RU" sz="1200">
                          <a:effectLst/>
                        </a:rPr>
                        <a:t>43</a:t>
                      </a:r>
                      <a:endParaRPr lang="ru-RU" sz="1100">
                        <a:effectLst/>
                        <a:latin typeface="Liberation Sans"/>
                        <a:ea typeface="Arial" panose="020B0604020202020204" pitchFamily="34" charset="0"/>
                        <a:cs typeface="times new roman (Основной текст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768985" algn="l"/>
                        </a:tabLst>
                      </a:pPr>
                      <a:r>
                        <a:rPr lang="en-US" sz="1200">
                          <a:effectLst/>
                        </a:rPr>
                        <a:t>60</a:t>
                      </a:r>
                      <a:endParaRPr lang="ru-RU" sz="1100">
                        <a:effectLst/>
                        <a:latin typeface="Liberation Sans"/>
                        <a:ea typeface="Arial" panose="020B0604020202020204" pitchFamily="34" charset="0"/>
                        <a:cs typeface="times new roman (Основной текст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67467915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768985" algn="l"/>
                        </a:tabLst>
                      </a:pPr>
                      <a:r>
                        <a:rPr lang="en-US" sz="1200">
                          <a:effectLst/>
                        </a:rPr>
                        <a:t>Н</a:t>
                      </a:r>
                      <a:r>
                        <a:rPr lang="ru-RU" sz="1200">
                          <a:effectLst/>
                        </a:rPr>
                        <a:t>изкий</a:t>
                      </a:r>
                      <a:endParaRPr lang="ru-RU" sz="1100">
                        <a:effectLst/>
                        <a:latin typeface="Liberation Sans"/>
                        <a:ea typeface="Arial" panose="020B0604020202020204" pitchFamily="34" charset="0"/>
                        <a:cs typeface="times new roman (Основной текст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768985" algn="l"/>
                        </a:tabLst>
                      </a:pPr>
                      <a:r>
                        <a:rPr lang="ru-RU" sz="1200">
                          <a:effectLst/>
                        </a:rPr>
                        <a:t>28</a:t>
                      </a:r>
                      <a:endParaRPr lang="ru-RU" sz="1100">
                        <a:effectLst/>
                        <a:latin typeface="Liberation Sans"/>
                        <a:ea typeface="Arial" panose="020B0604020202020204" pitchFamily="34" charset="0"/>
                        <a:cs typeface="times new roman (Основной текст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768985" algn="l"/>
                        </a:tabLst>
                      </a:pPr>
                      <a:r>
                        <a:rPr lang="ru-RU" sz="1200">
                          <a:effectLst/>
                        </a:rPr>
                        <a:t>31</a:t>
                      </a:r>
                      <a:endParaRPr lang="ru-RU" sz="1100">
                        <a:effectLst/>
                        <a:latin typeface="Liberation Sans"/>
                        <a:ea typeface="Arial" panose="020B0604020202020204" pitchFamily="34" charset="0"/>
                        <a:cs typeface="times new roman (Основной текст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768985" algn="l"/>
                        </a:tabLst>
                      </a:pPr>
                      <a:r>
                        <a:rPr lang="en-US" sz="1200">
                          <a:effectLst/>
                        </a:rPr>
                        <a:t>20</a:t>
                      </a:r>
                      <a:endParaRPr lang="ru-RU" sz="1100">
                        <a:effectLst/>
                        <a:latin typeface="Liberation Sans"/>
                        <a:ea typeface="Arial" panose="020B0604020202020204" pitchFamily="34" charset="0"/>
                        <a:cs typeface="times new roman (Основной текст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11738047"/>
                  </a:ext>
                </a:extLst>
              </a:tr>
              <a:tr h="0">
                <a:tc rowSpan="3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768985" algn="l"/>
                        </a:tabLst>
                      </a:pPr>
                      <a:r>
                        <a:rPr lang="en-US" sz="1200">
                          <a:effectLst/>
                        </a:rPr>
                        <a:t>Процессуально-деятельностный</a:t>
                      </a:r>
                      <a:endParaRPr lang="ru-RU" sz="1100">
                        <a:effectLst/>
                        <a:latin typeface="Liberation Sans"/>
                        <a:ea typeface="Arial" panose="020B0604020202020204" pitchFamily="34" charset="0"/>
                        <a:cs typeface="times new roman (Основной текст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768985" algn="l"/>
                        </a:tabLst>
                      </a:pPr>
                      <a:r>
                        <a:rPr lang="en-US" sz="1200">
                          <a:effectLst/>
                        </a:rPr>
                        <a:t>В</a:t>
                      </a:r>
                      <a:r>
                        <a:rPr lang="ru-RU" sz="1200">
                          <a:effectLst/>
                        </a:rPr>
                        <a:t>ысокий</a:t>
                      </a:r>
                      <a:endParaRPr lang="ru-RU" sz="1100">
                        <a:effectLst/>
                        <a:latin typeface="Liberation Sans"/>
                        <a:ea typeface="Arial" panose="020B0604020202020204" pitchFamily="34" charset="0"/>
                        <a:cs typeface="times new roman (Основной текст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768985" algn="l"/>
                        </a:tabLst>
                      </a:pPr>
                      <a:r>
                        <a:rPr lang="ru-RU" sz="1200">
                          <a:effectLst/>
                        </a:rPr>
                        <a:t>28</a:t>
                      </a:r>
                      <a:endParaRPr lang="ru-RU" sz="1100">
                        <a:effectLst/>
                        <a:latin typeface="Liberation Sans"/>
                        <a:ea typeface="Arial" panose="020B0604020202020204" pitchFamily="34" charset="0"/>
                        <a:cs typeface="times new roman (Основной текст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768985" algn="l"/>
                        </a:tabLst>
                      </a:pPr>
                      <a:r>
                        <a:rPr lang="ru-RU" sz="1200">
                          <a:effectLst/>
                        </a:rPr>
                        <a:t>32</a:t>
                      </a:r>
                      <a:endParaRPr lang="ru-RU" sz="1100">
                        <a:effectLst/>
                        <a:latin typeface="Liberation Sans"/>
                        <a:ea typeface="Arial" panose="020B0604020202020204" pitchFamily="34" charset="0"/>
                        <a:cs typeface="times new roman (Основной текст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768985" algn="l"/>
                        </a:tabLst>
                      </a:pPr>
                      <a:r>
                        <a:rPr lang="en-US" sz="1200">
                          <a:effectLst/>
                        </a:rPr>
                        <a:t>20</a:t>
                      </a:r>
                      <a:endParaRPr lang="ru-RU" sz="1100">
                        <a:effectLst/>
                        <a:latin typeface="Liberation Sans"/>
                        <a:ea typeface="Arial" panose="020B0604020202020204" pitchFamily="34" charset="0"/>
                        <a:cs typeface="times new roman (Основной текст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92833332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768985" algn="l"/>
                        </a:tabLst>
                      </a:pPr>
                      <a:r>
                        <a:rPr lang="en-US" sz="1200">
                          <a:effectLst/>
                        </a:rPr>
                        <a:t>С</a:t>
                      </a:r>
                      <a:r>
                        <a:rPr lang="ru-RU" sz="1200">
                          <a:effectLst/>
                        </a:rPr>
                        <a:t>редний</a:t>
                      </a:r>
                      <a:endParaRPr lang="ru-RU" sz="1100">
                        <a:effectLst/>
                        <a:latin typeface="Liberation Sans"/>
                        <a:ea typeface="Arial" panose="020B0604020202020204" pitchFamily="34" charset="0"/>
                        <a:cs typeface="times new roman (Основной текст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768985" algn="l"/>
                        </a:tabLst>
                      </a:pPr>
                      <a:r>
                        <a:rPr lang="ru-RU" sz="1200">
                          <a:effectLst/>
                        </a:rPr>
                        <a:t>48</a:t>
                      </a:r>
                      <a:endParaRPr lang="ru-RU" sz="1100">
                        <a:effectLst/>
                        <a:latin typeface="Liberation Sans"/>
                        <a:ea typeface="Arial" panose="020B0604020202020204" pitchFamily="34" charset="0"/>
                        <a:cs typeface="times new roman (Основной текст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768985" algn="l"/>
                        </a:tabLst>
                      </a:pPr>
                      <a:r>
                        <a:rPr lang="ru-RU" sz="1200">
                          <a:effectLst/>
                        </a:rPr>
                        <a:t>45</a:t>
                      </a:r>
                      <a:endParaRPr lang="ru-RU" sz="1100">
                        <a:effectLst/>
                        <a:latin typeface="Liberation Sans"/>
                        <a:ea typeface="Arial" panose="020B0604020202020204" pitchFamily="34" charset="0"/>
                        <a:cs typeface="times new roman (Основной текст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768985" algn="l"/>
                        </a:tabLst>
                      </a:pPr>
                      <a:r>
                        <a:rPr lang="en-US" sz="1200">
                          <a:effectLst/>
                        </a:rPr>
                        <a:t>40</a:t>
                      </a:r>
                      <a:endParaRPr lang="ru-RU" sz="1100">
                        <a:effectLst/>
                        <a:latin typeface="Liberation Sans"/>
                        <a:ea typeface="Arial" panose="020B0604020202020204" pitchFamily="34" charset="0"/>
                        <a:cs typeface="times new roman (Основной текст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44422109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768985" algn="l"/>
                        </a:tabLst>
                      </a:pPr>
                      <a:r>
                        <a:rPr lang="en-US" sz="1200">
                          <a:effectLst/>
                        </a:rPr>
                        <a:t>Н</a:t>
                      </a:r>
                      <a:r>
                        <a:rPr lang="ru-RU" sz="1200">
                          <a:effectLst/>
                        </a:rPr>
                        <a:t>изкий</a:t>
                      </a:r>
                      <a:endParaRPr lang="ru-RU" sz="1100">
                        <a:effectLst/>
                        <a:latin typeface="Liberation Sans"/>
                        <a:ea typeface="Arial" panose="020B0604020202020204" pitchFamily="34" charset="0"/>
                        <a:cs typeface="times new roman (Основной текст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768985" algn="l"/>
                        </a:tabLst>
                      </a:pPr>
                      <a:r>
                        <a:rPr lang="ru-RU" sz="1200">
                          <a:effectLst/>
                        </a:rPr>
                        <a:t>23</a:t>
                      </a:r>
                      <a:endParaRPr lang="ru-RU" sz="1100">
                        <a:effectLst/>
                        <a:latin typeface="Liberation Sans"/>
                        <a:ea typeface="Arial" panose="020B0604020202020204" pitchFamily="34" charset="0"/>
                        <a:cs typeface="times new roman (Основной текст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768985" algn="l"/>
                        </a:tabLst>
                      </a:pPr>
                      <a:r>
                        <a:rPr lang="ru-RU" sz="1200">
                          <a:effectLst/>
                        </a:rPr>
                        <a:t>22</a:t>
                      </a:r>
                      <a:endParaRPr lang="ru-RU" sz="1100">
                        <a:effectLst/>
                        <a:latin typeface="Liberation Sans"/>
                        <a:ea typeface="Arial" panose="020B0604020202020204" pitchFamily="34" charset="0"/>
                        <a:cs typeface="times new roman (Основной текст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768985" algn="l"/>
                        </a:tabLst>
                      </a:pPr>
                      <a:r>
                        <a:rPr lang="en-US" sz="1200" dirty="0">
                          <a:effectLst/>
                        </a:rPr>
                        <a:t>40</a:t>
                      </a:r>
                      <a:endParaRPr lang="ru-RU" sz="1100" dirty="0">
                        <a:effectLst/>
                        <a:latin typeface="Liberation Sans"/>
                        <a:ea typeface="Arial" panose="020B0604020202020204" pitchFamily="34" charset="0"/>
                        <a:cs typeface="times new roman (Основной текст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0575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33366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Экспериментально проверить эффективность разработанной модели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- субъекты </a:t>
            </a:r>
            <a:r>
              <a:rPr lang="ru-RU" dirty="0" err="1"/>
              <a:t>профориентационной</a:t>
            </a:r>
            <a:r>
              <a:rPr lang="ru-RU" dirty="0"/>
              <a:t> деятельности обладают недостаточно высоким уровнем как теоретической, так и практической подготовки по оказанию помощи обучающимся основной школы в выборе профессии, особенно в современных условиях постоянно изменяющегося рынка труда, а также в связи с недостаточным наличием качественных методических и дидактических разработок по профориентации для основной школы;</a:t>
            </a:r>
          </a:p>
          <a:p>
            <a:r>
              <a:rPr lang="ru-RU" dirty="0"/>
              <a:t>- </a:t>
            </a:r>
            <a:r>
              <a:rPr lang="ru-RU" dirty="0" err="1"/>
              <a:t>профориентационная</a:t>
            </a:r>
            <a:r>
              <a:rPr lang="ru-RU" dirty="0"/>
              <a:t> работа в образовательных организациях общего образования осуществляется эпизодически, не носят системного характера; </a:t>
            </a:r>
          </a:p>
          <a:p>
            <a:r>
              <a:rPr lang="ru-RU" dirty="0"/>
              <a:t>- педагоги-психологи, работающие в школах, загружены проведением различного рода психологических обследований, направленных на выявление девиаций (употребление ПАВ, суицидальный риск и т.п.), а времени на системную работу по </a:t>
            </a:r>
            <a:r>
              <a:rPr lang="ru-RU" dirty="0" err="1"/>
              <a:t>профдиагностике</a:t>
            </a:r>
            <a:r>
              <a:rPr lang="ru-RU" dirty="0"/>
              <a:t> и </a:t>
            </a:r>
            <a:r>
              <a:rPr lang="ru-RU" dirty="0" err="1"/>
              <a:t>профконсультированию</a:t>
            </a:r>
            <a:r>
              <a:rPr lang="ru-RU" dirty="0"/>
              <a:t> у них недостаточно;</a:t>
            </a:r>
          </a:p>
          <a:p>
            <a:r>
              <a:rPr lang="ru-RU" dirty="0"/>
              <a:t>- к завершению основного общего образования при традиционных подходах не удается избежать ситуации наличия низкого уровня готовности к выбору профессии у обучающихся, что, неизбежно приводит к последующим ошибкам и неудовлетворенности при выборе дальнейшей образовательной траектории. </a:t>
            </a:r>
          </a:p>
        </p:txBody>
      </p:sp>
    </p:spTree>
    <p:extLst>
      <p:ext uri="{BB962C8B-B14F-4D97-AF65-F5344CB8AC3E}">
        <p14:creationId xmlns:p14="http://schemas.microsoft.com/office/powerpoint/2010/main" val="3763664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Экспериментально проверить эффективность разработанной модели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1 этап (сентябрь 2015 г. – август 2016 г.), </a:t>
            </a:r>
            <a:endParaRPr lang="ru-RU" dirty="0" smtClean="0"/>
          </a:p>
          <a:p>
            <a:r>
              <a:rPr lang="ru-RU" dirty="0" smtClean="0"/>
              <a:t>2 </a:t>
            </a:r>
            <a:r>
              <a:rPr lang="ru-RU" dirty="0"/>
              <a:t>этап (сентябрь 2016 г. – август 2017 г.), </a:t>
            </a:r>
            <a:endParaRPr lang="ru-RU" dirty="0" smtClean="0"/>
          </a:p>
          <a:p>
            <a:r>
              <a:rPr lang="ru-RU" dirty="0" smtClean="0"/>
              <a:t>3 </a:t>
            </a:r>
            <a:r>
              <a:rPr lang="ru-RU" dirty="0"/>
              <a:t>этап (сентябрь 2017 г. – март 2020 г.), </a:t>
            </a:r>
            <a:endParaRPr lang="ru-RU" dirty="0" smtClean="0"/>
          </a:p>
          <a:p>
            <a:r>
              <a:rPr lang="ru-RU" dirty="0" smtClean="0"/>
              <a:t>4 </a:t>
            </a:r>
            <a:r>
              <a:rPr lang="ru-RU" dirty="0"/>
              <a:t>этап (март 2020 г. – декабрь 2022 г.).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2787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Экспериментально проверить эффективность разработанной модели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l="28073" t="40138" r="22898" b="17617"/>
          <a:stretch/>
        </p:blipFill>
        <p:spPr>
          <a:xfrm>
            <a:off x="838200" y="1825624"/>
            <a:ext cx="9874718" cy="4785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3294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Экспериментально проверить эффективность разработанной модели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l="26269" t="31850" r="23048" b="18954"/>
          <a:stretch/>
        </p:blipFill>
        <p:spPr>
          <a:xfrm>
            <a:off x="838200" y="1690688"/>
            <a:ext cx="9306827" cy="5081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0790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Экспериментально проверить эффективность разработанной модели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l="25216" t="28909" r="21695" b="21628"/>
          <a:stretch/>
        </p:blipFill>
        <p:spPr>
          <a:xfrm>
            <a:off x="838199" y="1690688"/>
            <a:ext cx="9422331" cy="4938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3596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Противоречия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ориентацией образовательных организаций и родителей на учет интересов, особенностей и способностей школьников в их профессиональном самоопределении и запросами постоянно меняющегося рынка труда;</a:t>
            </a:r>
          </a:p>
          <a:p>
            <a:r>
              <a:rPr lang="ru-RU" dirty="0"/>
              <a:t>необходимостью активного использования в </a:t>
            </a:r>
            <a:r>
              <a:rPr lang="ru-RU" dirty="0" err="1"/>
              <a:t>профориентационной</a:t>
            </a:r>
            <a:r>
              <a:rPr lang="ru-RU" dirty="0"/>
              <a:t> работе потенциала сетевого взаимодействия образовательных организаций и работодателей и недостаточной теоретико-методической разработанностью форм, методов, механизмов этого взаимодействия;</a:t>
            </a:r>
          </a:p>
          <a:p>
            <a:r>
              <a:rPr lang="ru-RU" dirty="0"/>
              <a:t>требования нормативных документов в сфере образования к формированию готовности обучающихся основной школы к выбору профессии и недостаточностью </a:t>
            </a:r>
            <a:r>
              <a:rPr lang="ru-RU" dirty="0" err="1"/>
              <a:t>практикоориентированных</a:t>
            </a:r>
            <a:r>
              <a:rPr lang="ru-RU" dirty="0"/>
              <a:t> разработок, позволяющих образовательной организации эффективно осуществлять </a:t>
            </a:r>
            <a:r>
              <a:rPr lang="ru-RU" dirty="0" err="1"/>
              <a:t>профориентационную</a:t>
            </a:r>
            <a:r>
              <a:rPr lang="ru-RU" dirty="0"/>
              <a:t> работу.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4132952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Экспериментально проверить эффективность разработанной модели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Уровень готовности обучающихся экспериментальной группы к выбору профессии в целом повысился: на 37% увеличилась доля обучающихся с высоким уровнем, обучающихся с низким уровнем не стало; но наиболее заметные изменения произошли в рамках мотивационно-ценностного и эмоционально-волевого компонентов готовности. Согласно разработанной модели сильный акцент в работе по формированию готовности к выбору профессии был сделан на профессиональное просвещение учащихся через знакомство их с учреждениями среднего профессионального образования, расположенных на территории города и с особенностями местных предприятий. Все события носили эмоциональную окраску, важными были встречи с реальными представителями профессий, практики на реальных рабочих местах, что безусловно нашло отражение в суждениях учащихся относительно дальнейшей своей образовательной траектории. </a:t>
            </a:r>
          </a:p>
        </p:txBody>
      </p:sp>
    </p:spTree>
    <p:extLst>
      <p:ext uri="{BB962C8B-B14F-4D97-AF65-F5344CB8AC3E}">
        <p14:creationId xmlns:p14="http://schemas.microsoft.com/office/powerpoint/2010/main" val="1758872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Экспериментально проверить эффективность разработанной модели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В период с 2021 по 2023 гг. данная модель формирования готовности обучающихся основной школы к выбору профессии в условиях сетевого взаимодействия образовательных организаций с работодателями была внедрена в деятельность МАОУ «СОШ № 12» и МАОУ «СОШ № 15». Результаты внедрения также подтверждают эффективность модели.</a:t>
            </a:r>
          </a:p>
        </p:txBody>
      </p:sp>
    </p:spTree>
    <p:extLst>
      <p:ext uri="{BB962C8B-B14F-4D97-AF65-F5344CB8AC3E}">
        <p14:creationId xmlns:p14="http://schemas.microsoft.com/office/powerpoint/2010/main" val="3638659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Экспериментально проверить эффективность разработанной модели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l="25818" t="26503" r="21694" b="43284"/>
          <a:stretch/>
        </p:blipFill>
        <p:spPr>
          <a:xfrm>
            <a:off x="838200" y="1921877"/>
            <a:ext cx="10473914" cy="3391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5625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Экспериментально проверить эффективность разработанной модели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результаты опытно-экспериментальной работы подтверждают гипотезу о том, что формирование у обучающихся основной школы готовности к выбору профессии является педагогически управляемым процессом, а работа в этом направлении в условиях сетевого взаимодействия образовательных организаций и работодателей позволяет повысить её эффективность</a:t>
            </a:r>
          </a:p>
        </p:txBody>
      </p:sp>
    </p:spTree>
    <p:extLst>
      <p:ext uri="{BB962C8B-B14F-4D97-AF65-F5344CB8AC3E}">
        <p14:creationId xmlns:p14="http://schemas.microsoft.com/office/powerpoint/2010/main" val="3383408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Перспективы исследования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формирование </a:t>
            </a:r>
            <a:r>
              <a:rPr lang="ru-RU" dirty="0"/>
              <a:t>компетентности как будущих педагогов, так и тех, кто сегодня реализуют образовательные </a:t>
            </a:r>
            <a:r>
              <a:rPr lang="ru-RU" dirty="0" smtClean="0"/>
              <a:t>программы</a:t>
            </a:r>
          </a:p>
          <a:p>
            <a:r>
              <a:rPr lang="ru-RU" dirty="0" smtClean="0"/>
              <a:t>поиск </a:t>
            </a:r>
            <a:r>
              <a:rPr lang="ru-RU" dirty="0"/>
              <a:t>альтернативных моделей формирования у школьников готовности к выбору </a:t>
            </a:r>
            <a:r>
              <a:rPr lang="ru-RU" dirty="0" smtClean="0"/>
              <a:t>профессии</a:t>
            </a:r>
          </a:p>
          <a:p>
            <a:r>
              <a:rPr lang="ru-RU" dirty="0" smtClean="0"/>
              <a:t>диагностика </a:t>
            </a:r>
            <a:r>
              <a:rPr lang="ru-RU" dirty="0"/>
              <a:t>и </a:t>
            </a:r>
            <a:r>
              <a:rPr lang="ru-RU" dirty="0" smtClean="0"/>
              <a:t>мониторинг </a:t>
            </a:r>
            <a:r>
              <a:rPr lang="ru-RU" dirty="0"/>
              <a:t>процессов профессионального самоопределения</a:t>
            </a:r>
          </a:p>
        </p:txBody>
      </p:sp>
    </p:spTree>
    <p:extLst>
      <p:ext uri="{BB962C8B-B14F-4D97-AF65-F5344CB8AC3E}">
        <p14:creationId xmlns:p14="http://schemas.microsoft.com/office/powerpoint/2010/main" val="3503503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Проблема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при каких условиях </a:t>
            </a:r>
            <a:r>
              <a:rPr lang="ru-RU" dirty="0" err="1"/>
              <a:t>профориентационная</a:t>
            </a:r>
            <a:r>
              <a:rPr lang="ru-RU" dirty="0"/>
              <a:t> работа в школе, построенная на основе сетевого взаимодействия образовательных организаций и работодателей станет эффективным средством формирования готовности обучающихся к выбору </a:t>
            </a:r>
            <a:r>
              <a:rPr lang="ru-RU" dirty="0" smtClean="0"/>
              <a:t>профессии?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369097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теоретически обосновать, разработать и экспериментально проверить эффективность модели формирования готовности к выбору профессии обучающихся основной школы в условиях сетевого взаимодействия образовательных организаций и работодателей</a:t>
            </a:r>
          </a:p>
        </p:txBody>
      </p:sp>
    </p:spTree>
    <p:extLst>
      <p:ext uri="{BB962C8B-B14F-4D97-AF65-F5344CB8AC3E}">
        <p14:creationId xmlns:p14="http://schemas.microsoft.com/office/powerpoint/2010/main" val="42297114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Гипотеза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/>
              <a:t>Модель профессиональной ориентации учащихся основной школы реализуется эффективно, если </a:t>
            </a:r>
          </a:p>
          <a:p>
            <a:r>
              <a:rPr lang="ru-RU" dirty="0" smtClean="0"/>
              <a:t>сетевое </a:t>
            </a:r>
            <a:r>
              <a:rPr lang="ru-RU" dirty="0"/>
              <a:t>взаимодействие предполагает рациональное объединение ресурсов и распределение функционала субъектов </a:t>
            </a:r>
            <a:r>
              <a:rPr lang="ru-RU" dirty="0" err="1"/>
              <a:t>профориентационной</a:t>
            </a:r>
            <a:r>
              <a:rPr lang="ru-RU" dirty="0"/>
              <a:t> работы;</a:t>
            </a:r>
          </a:p>
          <a:p>
            <a:r>
              <a:rPr lang="ru-RU" dirty="0" smtClean="0"/>
              <a:t>использован </a:t>
            </a:r>
            <a:r>
              <a:rPr lang="ru-RU" dirty="0" err="1"/>
              <a:t>профориентационный</a:t>
            </a:r>
            <a:r>
              <a:rPr lang="ru-RU" dirty="0"/>
              <a:t> потенциал образовательных организаций и работодателей для организации значимых и привлекательных для обучающихся 8-9 классов педагогически регулируемых событий;</a:t>
            </a:r>
          </a:p>
          <a:p>
            <a:r>
              <a:rPr lang="ru-RU" dirty="0" smtClean="0"/>
              <a:t>обеспечен </a:t>
            </a:r>
            <a:r>
              <a:rPr lang="ru-RU" dirty="0"/>
              <a:t>единый подход к организации профессиональных проб на базе разных образовательных организаций в сети на основе технологической карты;</a:t>
            </a:r>
          </a:p>
          <a:p>
            <a:r>
              <a:rPr lang="ru-RU" dirty="0" smtClean="0"/>
              <a:t>в </a:t>
            </a:r>
            <a:r>
              <a:rPr lang="ru-RU" dirty="0"/>
              <a:t>качестве механизма формирования готовности к выбору профессии является включение обучающегося в активную деятельность по формированию своего образовательного маршрута и оценку его адекватности с позиции собственных интересов и возможностей, потребностей рынка труда.</a:t>
            </a:r>
          </a:p>
        </p:txBody>
      </p:sp>
    </p:spTree>
    <p:extLst>
      <p:ext uri="{BB962C8B-B14F-4D97-AF65-F5344CB8AC3E}">
        <p14:creationId xmlns:p14="http://schemas.microsoft.com/office/powerpoint/2010/main" val="25980339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Проанализировать исторические аспекты и современное состояние </a:t>
            </a:r>
            <a:r>
              <a:rPr lang="ru-RU" dirty="0" err="1" smtClean="0"/>
              <a:t>профориентационной</a:t>
            </a:r>
            <a:r>
              <a:rPr lang="ru-RU" dirty="0" smtClean="0"/>
              <a:t> работы в отечественной системе образования.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l="27171" t="28958" r="21093" b="8210"/>
          <a:stretch/>
        </p:blipFill>
        <p:spPr>
          <a:xfrm>
            <a:off x="2698282" y="1921876"/>
            <a:ext cx="6795435" cy="4642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58719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Проанализировать исторические аспекты и современное состояние </a:t>
            </a:r>
            <a:r>
              <a:rPr lang="ru-RU" dirty="0" err="1" smtClean="0"/>
              <a:t>профориентационной</a:t>
            </a:r>
            <a:r>
              <a:rPr lang="ru-RU" dirty="0" smtClean="0"/>
              <a:t> работы в отечественной системе образования.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l="27171" t="30245" r="22146" b="12003"/>
          <a:stretch/>
        </p:blipFill>
        <p:spPr>
          <a:xfrm>
            <a:off x="2165684" y="2015093"/>
            <a:ext cx="7555832" cy="4842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40041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Проанализировать исторические аспекты и современное состояние </a:t>
            </a:r>
            <a:r>
              <a:rPr lang="ru-RU" dirty="0" err="1" smtClean="0"/>
              <a:t>профориентационной</a:t>
            </a:r>
            <a:r>
              <a:rPr lang="ru-RU" dirty="0" smtClean="0"/>
              <a:t> работы в отечественной системе образования.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Нормативно-правовые документы предписывают целевые, функциональные ее признаки, дают ориентиры для деятельности образовательных организаций, предоставляя относительную свободу творчества в проектировании программной документации, обладающими свойствами гибкости и динамичности, </a:t>
            </a:r>
            <a:r>
              <a:rPr lang="ru-RU" dirty="0" err="1"/>
              <a:t>прогностичности</a:t>
            </a:r>
            <a:r>
              <a:rPr lang="ru-RU" dirty="0"/>
              <a:t> к изменениям в конкретном социуме</a:t>
            </a:r>
          </a:p>
        </p:txBody>
      </p:sp>
    </p:spTree>
    <p:extLst>
      <p:ext uri="{BB962C8B-B14F-4D97-AF65-F5344CB8AC3E}">
        <p14:creationId xmlns:p14="http://schemas.microsoft.com/office/powerpoint/2010/main" val="60008027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1890</TotalTime>
  <Words>2324</Words>
  <Application>Microsoft Office PowerPoint</Application>
  <PresentationFormat>Широкоэкранный</PresentationFormat>
  <Paragraphs>171</Paragraphs>
  <Slides>34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40" baseType="lpstr">
      <vt:lpstr>Arial</vt:lpstr>
      <vt:lpstr>Calibri</vt:lpstr>
      <vt:lpstr>Calibri Light</vt:lpstr>
      <vt:lpstr>Liberation Sans</vt:lpstr>
      <vt:lpstr>times new roman (Основной текст</vt:lpstr>
      <vt:lpstr>Тема Office</vt:lpstr>
      <vt:lpstr>Профориентационная работа школы в условиях сетевого взаимодействия образовательных организаций и работодателей</vt:lpstr>
      <vt:lpstr>Актуальность</vt:lpstr>
      <vt:lpstr>Противоречия</vt:lpstr>
      <vt:lpstr>Проблема</vt:lpstr>
      <vt:lpstr>Цель</vt:lpstr>
      <vt:lpstr>Гипотеза</vt:lpstr>
      <vt:lpstr>Проанализировать исторические аспекты и современное состояние профориентационной работы в отечественной системе образования.</vt:lpstr>
      <vt:lpstr>Проанализировать исторические аспекты и современное состояние профориентационной работы в отечественной системе образования.</vt:lpstr>
      <vt:lpstr>Проанализировать исторические аспекты и современное состояние профориентационной работы в отечественной системе образования.</vt:lpstr>
      <vt:lpstr>Выявить подходы к понятию, структуре процесса и результатам профессиональной ориентации школьников</vt:lpstr>
      <vt:lpstr>Выявить подходы к понятию, структуре процесса и результатам профессиональной ориентации школьников</vt:lpstr>
      <vt:lpstr>Выявить подходы к понятию, структуре процесса и результатам профессиональной ориентации школьников</vt:lpstr>
      <vt:lpstr>Выявить подходы к понятию, структуре процесса и результатам профессиональной ориентации школьников</vt:lpstr>
      <vt:lpstr>Выявить подходы к понятию, структуре процесса и результатам профессиональной ориентации школьников</vt:lpstr>
      <vt:lpstr>Выявить подходы к понятию, структуре процесса и результатам профессиональной ориентации школьников</vt:lpstr>
      <vt:lpstr>Выявить подходы к понятию, структуре процесса и результатам профессиональной ориентации школьников</vt:lpstr>
      <vt:lpstr>Разработать и научно обосновать модель формирования готовности обучающихся основной школы к выбору профессии в условиях сетевого взаимодействия образовательных организаций и работодателей</vt:lpstr>
      <vt:lpstr>Презентация PowerPoint</vt:lpstr>
      <vt:lpstr>Выводы по 1 главе</vt:lpstr>
      <vt:lpstr>Экспериментально проверить эффективность разработанной модели</vt:lpstr>
      <vt:lpstr>Экспериментально проверить эффективность разработанной модели</vt:lpstr>
      <vt:lpstr>Экспериментально проверить эффективность разработанной модели</vt:lpstr>
      <vt:lpstr>Экспериментально проверить эффективность разработанной модели</vt:lpstr>
      <vt:lpstr>Экспериментально проверить эффективность разработанной модели</vt:lpstr>
      <vt:lpstr>Экспериментально проверить эффективность разработанной модели</vt:lpstr>
      <vt:lpstr>Экспериментально проверить эффективность разработанной модели</vt:lpstr>
      <vt:lpstr>Экспериментально проверить эффективность разработанной модели</vt:lpstr>
      <vt:lpstr>Экспериментально проверить эффективность разработанной модели</vt:lpstr>
      <vt:lpstr>Экспериментально проверить эффективность разработанной модели</vt:lpstr>
      <vt:lpstr>Экспериментально проверить эффективность разработанной модели</vt:lpstr>
      <vt:lpstr>Экспериментально проверить эффективность разработанной модели</vt:lpstr>
      <vt:lpstr>Экспериментально проверить эффективность разработанной модели</vt:lpstr>
      <vt:lpstr>Экспериментально проверить эффективность разработанной модели</vt:lpstr>
      <vt:lpstr>Перспективы исследования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Профориентационная работа школы в условиях сетевого взаимодействия образовательных организаций и работодателей</dc:title>
  <dc:creator>Анатолий</dc:creator>
  <cp:lastModifiedBy>Анатолий</cp:lastModifiedBy>
  <cp:revision>8</cp:revision>
  <dcterms:created xsi:type="dcterms:W3CDTF">2023-10-04T21:26:53Z</dcterms:created>
  <dcterms:modified xsi:type="dcterms:W3CDTF">2023-10-06T04:57:50Z</dcterms:modified>
</cp:coreProperties>
</file>